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96" r:id="rId2"/>
    <p:sldMasterId id="2147483718" r:id="rId3"/>
  </p:sldMasterIdLst>
  <p:notesMasterIdLst>
    <p:notesMasterId r:id="rId18"/>
  </p:notesMasterIdLst>
  <p:handoutMasterIdLst>
    <p:handoutMasterId r:id="rId19"/>
  </p:handoutMasterIdLst>
  <p:sldIdLst>
    <p:sldId id="330" r:id="rId4"/>
    <p:sldId id="550" r:id="rId5"/>
    <p:sldId id="551" r:id="rId6"/>
    <p:sldId id="552" r:id="rId7"/>
    <p:sldId id="553" r:id="rId8"/>
    <p:sldId id="554" r:id="rId9"/>
    <p:sldId id="556" r:id="rId10"/>
    <p:sldId id="555" r:id="rId11"/>
    <p:sldId id="561" r:id="rId12"/>
    <p:sldId id="557" r:id="rId13"/>
    <p:sldId id="558" r:id="rId14"/>
    <p:sldId id="559" r:id="rId15"/>
    <p:sldId id="560" r:id="rId16"/>
    <p:sldId id="264" r:id="rId17"/>
  </p:sldIdLst>
  <p:sldSz cx="12188825" cy="6858000"/>
  <p:notesSz cx="7016750" cy="930275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orient="horz" pos="1200">
          <p15:clr>
            <a:srgbClr val="A4A3A4"/>
          </p15:clr>
        </p15:guide>
        <p15:guide id="3" orient="horz" pos="3888">
          <p15:clr>
            <a:srgbClr val="A4A3A4"/>
          </p15:clr>
        </p15:guide>
        <p15:guide id="4" orient="horz" pos="2880">
          <p15:clr>
            <a:srgbClr val="A4A3A4"/>
          </p15:clr>
        </p15:guide>
        <p15:guide id="5" orient="horz" pos="3216">
          <p15:clr>
            <a:srgbClr val="A4A3A4"/>
          </p15:clr>
        </p15:guide>
        <p15:guide id="6" orient="horz" pos="816">
          <p15:clr>
            <a:srgbClr val="A4A3A4"/>
          </p15:clr>
        </p15:guide>
        <p15:guide id="7" orient="horz" pos="175">
          <p15:clr>
            <a:srgbClr val="A4A3A4"/>
          </p15:clr>
        </p15:guide>
        <p15:guide id="8" pos="3839">
          <p15:clr>
            <a:srgbClr val="A4A3A4"/>
          </p15:clr>
        </p15:guide>
        <p15:guide id="9" pos="959">
          <p15:clr>
            <a:srgbClr val="A4A3A4"/>
          </p15:clr>
        </p15:guide>
        <p15:guide id="10" pos="6719">
          <p15:clr>
            <a:srgbClr val="A4A3A4"/>
          </p15:clr>
        </p15:guide>
        <p15:guide id="11" pos="6143">
          <p15:clr>
            <a:srgbClr val="A4A3A4"/>
          </p15:clr>
        </p15:guide>
        <p15:guide id="12" pos="283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30" userDrawn="1">
          <p15:clr>
            <a:srgbClr val="A4A3A4"/>
          </p15:clr>
        </p15:guide>
        <p15:guide id="2" pos="221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6E25E649-3F16-4E02-A733-19D2CDBF48F0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002" autoAdjust="0"/>
    <p:restoredTop sz="95112" autoAdjust="0"/>
  </p:normalViewPr>
  <p:slideViewPr>
    <p:cSldViewPr>
      <p:cViewPr varScale="1">
        <p:scale>
          <a:sx n="67" d="100"/>
          <a:sy n="67" d="100"/>
        </p:scale>
        <p:origin x="206" y="58"/>
      </p:cViewPr>
      <p:guideLst>
        <p:guide orient="horz" pos="2160"/>
        <p:guide orient="horz" pos="1200"/>
        <p:guide orient="horz" pos="3888"/>
        <p:guide orient="horz" pos="2880"/>
        <p:guide orient="horz" pos="3216"/>
        <p:guide orient="horz" pos="816"/>
        <p:guide orient="horz" pos="175"/>
        <p:guide pos="3839"/>
        <p:guide pos="959"/>
        <p:guide pos="6719"/>
        <p:guide pos="6143"/>
        <p:guide pos="283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8084"/>
    </p:cViewPr>
  </p:sorterViewPr>
  <p:notesViewPr>
    <p:cSldViewPr showGuides="1">
      <p:cViewPr varScale="1">
        <p:scale>
          <a:sx n="76" d="100"/>
          <a:sy n="76" d="100"/>
        </p:scale>
        <p:origin x="2538" y="96"/>
      </p:cViewPr>
      <p:guideLst>
        <p:guide orient="horz" pos="2930"/>
        <p:guide pos="221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2.xml"/><Relationship Id="rId21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3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0592" cy="465138"/>
          </a:xfrm>
          <a:prstGeom prst="rect">
            <a:avLst/>
          </a:prstGeom>
        </p:spPr>
        <p:txBody>
          <a:bodyPr vert="horz" lIns="93251" tIns="46625" rIns="93251" bIns="46625" rtlCol="0"/>
          <a:lstStyle>
            <a:lvl1pPr algn="l">
              <a:defRPr sz="1200"/>
            </a:lvl1pPr>
          </a:lstStyle>
          <a:p>
            <a:endParaRPr dirty="0">
              <a:latin typeface="Arial" panose="020B0604020202020204" pitchFamily="34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4534" y="0"/>
            <a:ext cx="3040592" cy="465138"/>
          </a:xfrm>
          <a:prstGeom prst="rect">
            <a:avLst/>
          </a:prstGeom>
        </p:spPr>
        <p:txBody>
          <a:bodyPr vert="horz" lIns="93251" tIns="46625" rIns="93251" bIns="46625" rtlCol="0"/>
          <a:lstStyle>
            <a:lvl1pPr algn="r">
              <a:defRPr sz="1200"/>
            </a:lvl1pPr>
          </a:lstStyle>
          <a:p>
            <a:fld id="{784AA43A-3F76-4A13-9CD6-36134EB429E3}" type="datetimeFigureOut">
              <a:rPr lang="en-US">
                <a:latin typeface="Arial" panose="020B0604020202020204" pitchFamily="34" charset="0"/>
              </a:rPr>
              <a:t>10/31/2016</a:t>
            </a:fld>
            <a:endParaRPr dirty="0">
              <a:latin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35998"/>
            <a:ext cx="3040592" cy="465138"/>
          </a:xfrm>
          <a:prstGeom prst="rect">
            <a:avLst/>
          </a:prstGeom>
        </p:spPr>
        <p:txBody>
          <a:bodyPr vert="horz" lIns="93251" tIns="46625" rIns="93251" bIns="46625" rtlCol="0" anchor="b"/>
          <a:lstStyle>
            <a:lvl1pPr algn="l">
              <a:defRPr sz="1200"/>
            </a:lvl1pPr>
          </a:lstStyle>
          <a:p>
            <a:endParaRPr dirty="0">
              <a:latin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4534" y="8835998"/>
            <a:ext cx="3040592" cy="465138"/>
          </a:xfrm>
          <a:prstGeom prst="rect">
            <a:avLst/>
          </a:prstGeom>
        </p:spPr>
        <p:txBody>
          <a:bodyPr vert="horz" lIns="93251" tIns="46625" rIns="93251" bIns="46625" rtlCol="0" anchor="b"/>
          <a:lstStyle>
            <a:lvl1pPr algn="r">
              <a:defRPr sz="1200"/>
            </a:lvl1pPr>
          </a:lstStyle>
          <a:p>
            <a:fld id="{A850423A-8BCE-448E-A97B-03A88B2B12C1}" type="slidenum">
              <a:rPr>
                <a:latin typeface="Arial" panose="020B0604020202020204" pitchFamily="34" charset="0"/>
              </a:rPr>
              <a:t>‹#›</a:t>
            </a:fld>
            <a:endParaRPr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13958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0592" cy="465138"/>
          </a:xfrm>
          <a:prstGeom prst="rect">
            <a:avLst/>
          </a:prstGeom>
        </p:spPr>
        <p:txBody>
          <a:bodyPr vert="horz" lIns="93251" tIns="46625" rIns="93251" bIns="46625" rtlCol="0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4534" y="0"/>
            <a:ext cx="3040592" cy="465138"/>
          </a:xfrm>
          <a:prstGeom prst="rect">
            <a:avLst/>
          </a:prstGeom>
        </p:spPr>
        <p:txBody>
          <a:bodyPr vert="horz" lIns="93251" tIns="46625" rIns="93251" bIns="46625" rtlCol="0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5F674A4F-2B7A-4ECB-A400-260B2FFC03C1}" type="datetimeFigureOut">
              <a:rPr lang="en-US" smtClean="0"/>
              <a:pPr/>
              <a:t>10/31/2016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7988" y="696913"/>
            <a:ext cx="6200775" cy="34893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251" tIns="46625" rIns="93251" bIns="46625" rtlCol="0" anchor="ctr"/>
          <a:lstStyle/>
          <a:p>
            <a:endParaRPr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18806"/>
            <a:ext cx="5613400" cy="4186238"/>
          </a:xfrm>
          <a:prstGeom prst="rect">
            <a:avLst/>
          </a:prstGeom>
        </p:spPr>
        <p:txBody>
          <a:bodyPr vert="horz" lIns="93251" tIns="46625" rIns="93251" bIns="46625" rtlCol="0"/>
          <a:lstStyle/>
          <a:p>
            <a:pPr lvl="0"/>
            <a:r>
              <a:rPr dirty="0"/>
              <a:t>Click to edit Master text styles</a:t>
            </a:r>
          </a:p>
          <a:p>
            <a:pPr lvl="1"/>
            <a:r>
              <a:rPr dirty="0"/>
              <a:t>Second level</a:t>
            </a:r>
          </a:p>
          <a:p>
            <a:pPr lvl="2"/>
            <a:r>
              <a:rPr dirty="0"/>
              <a:t>Third level</a:t>
            </a:r>
          </a:p>
          <a:p>
            <a:pPr lvl="3"/>
            <a:r>
              <a:rPr dirty="0"/>
              <a:t>Fourth level</a:t>
            </a:r>
          </a:p>
          <a:p>
            <a:pPr lvl="4"/>
            <a:r>
              <a:rPr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35998"/>
            <a:ext cx="3040592" cy="465138"/>
          </a:xfrm>
          <a:prstGeom prst="rect">
            <a:avLst/>
          </a:prstGeom>
        </p:spPr>
        <p:txBody>
          <a:bodyPr vert="horz" lIns="93251" tIns="46625" rIns="93251" bIns="46625" rtlCol="0" anchor="b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4534" y="8835998"/>
            <a:ext cx="3040592" cy="465138"/>
          </a:xfrm>
          <a:prstGeom prst="rect">
            <a:avLst/>
          </a:prstGeom>
        </p:spPr>
        <p:txBody>
          <a:bodyPr vert="horz" lIns="93251" tIns="46625" rIns="93251" bIns="46625" rtlCol="0" anchor="b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01F2A70B-78F2-4DCF-B53B-C990D2FAFB8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15705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162" y="2402492"/>
            <a:ext cx="10360501" cy="1336386"/>
          </a:xfrm>
        </p:spPr>
        <p:txBody>
          <a:bodyPr>
            <a:normAutofit/>
          </a:bodyPr>
          <a:lstStyle>
            <a:lvl1pPr>
              <a:defRPr sz="3999" b="1" i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324" y="3886200"/>
            <a:ext cx="8532178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1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2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4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5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62164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75612" y="6400801"/>
            <a:ext cx="1243859" cy="276226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9AFE8FB1-0A7A-443E-AAF7-31D4FA1AA312}" type="datetimeFigureOut">
              <a:rPr lang="en-US" smtClean="0"/>
              <a:pPr/>
              <a:t>10/31/2016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522413" y="6400801"/>
            <a:ext cx="6324599" cy="276226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23412" y="6400801"/>
            <a:ext cx="1143002" cy="276226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25BA54BD-C84D-46CE-8B72-31BFB26ABA4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2413" y="5102525"/>
            <a:ext cx="9143999" cy="1069675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413" y="1905000"/>
            <a:ext cx="9144000" cy="2667000"/>
          </a:xfrm>
        </p:spPr>
        <p:txBody>
          <a:bodyPr anchor="b">
            <a:noAutofit/>
          </a:bodyPr>
          <a:lstStyle>
            <a:lvl1pPr algn="l">
              <a:defRPr sz="4400" b="0" cap="none" baseline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712229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6" y="6400800"/>
            <a:ext cx="12185651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6994" y="758952"/>
            <a:ext cx="10055781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99764" y="4455621"/>
            <a:ext cx="10055781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4B2F10-58FF-4A40-9CF9-205931D4F2B3}" type="datetimeFigureOut">
              <a:rPr lang="en-US" smtClean="0"/>
              <a:pPr/>
              <a:t>10/31/2016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6A2D36-1499-4758-AB64-C5425B60D083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344" y="4343400"/>
            <a:ext cx="9872948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1" y="6334316"/>
            <a:ext cx="12188826" cy="6599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4320525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4B2F10-58FF-4A40-9CF9-205931D4F2B3}" type="datetimeFigureOut">
              <a:rPr lang="en-US" smtClean="0"/>
              <a:pPr/>
              <a:t>10/31/2016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6A2D36-1499-4758-AB64-C5425B60D08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95525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6" y="6400800"/>
            <a:ext cx="12185651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6994" y="758952"/>
            <a:ext cx="10055781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6994" y="4453128"/>
            <a:ext cx="10055781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4B2F10-58FF-4A40-9CF9-205931D4F2B3}" type="datetimeFigureOut">
              <a:rPr lang="en-US" smtClean="0"/>
              <a:pPr/>
              <a:t>10/31/2016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6A2D36-1499-4758-AB64-C5425B60D083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344" y="4343400"/>
            <a:ext cx="9872948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1" y="6334316"/>
            <a:ext cx="12188826" cy="6599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538387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6994" y="286605"/>
            <a:ext cx="10055781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6994" y="1845734"/>
            <a:ext cx="4936474" cy="40233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6301" y="1845735"/>
            <a:ext cx="4936474" cy="40233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4B2F10-58FF-4A40-9CF9-205931D4F2B3}" type="datetimeFigureOut">
              <a:rPr lang="en-US" smtClean="0"/>
              <a:pPr/>
              <a:t>10/31/2016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6A2D36-1499-4758-AB64-C5425B60D08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000857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6994" y="286605"/>
            <a:ext cx="10055781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6994" y="1846052"/>
            <a:ext cx="4936474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6994" y="2582334"/>
            <a:ext cx="4936474" cy="337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6301" y="1846052"/>
            <a:ext cx="4936474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6301" y="2582334"/>
            <a:ext cx="4936474" cy="337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4B2F10-58FF-4A40-9CF9-205931D4F2B3}" type="datetimeFigureOut">
              <a:rPr lang="en-US" smtClean="0"/>
              <a:pPr/>
              <a:t>10/31/2016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6A2D36-1499-4758-AB64-C5425B60D08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242793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4B2F10-58FF-4A40-9CF9-205931D4F2B3}" type="datetimeFigureOut">
              <a:rPr lang="en-US" smtClean="0"/>
              <a:pPr/>
              <a:t>10/31/2016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6A2D36-1499-4758-AB64-C5425B60D08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581878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6" y="6400800"/>
            <a:ext cx="12185651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7" y="6334316"/>
            <a:ext cx="12185651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4B2F10-58FF-4A40-9CF9-205931D4F2B3}" type="datetimeFigureOut">
              <a:rPr lang="en-US" smtClean="0"/>
              <a:pPr/>
              <a:t>10/31/2016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6A2D36-1499-4758-AB64-C5425B60D08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657499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8" y="0"/>
            <a:ext cx="4049736" cy="68580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39019" y="0"/>
            <a:ext cx="63991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081" y="594359"/>
            <a:ext cx="3199567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99350" y="731520"/>
            <a:ext cx="6490549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081" y="2926080"/>
            <a:ext cx="3199567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391" y="6459787"/>
            <a:ext cx="2617829" cy="365125"/>
          </a:xfrm>
        </p:spPr>
        <p:txBody>
          <a:bodyPr/>
          <a:lstStyle>
            <a:lvl1pPr algn="l">
              <a:defRPr/>
            </a:lvl1pPr>
          </a:lstStyle>
          <a:p>
            <a:fld id="{654B2F10-58FF-4A40-9CF9-205931D4F2B3}" type="datetimeFigureOut">
              <a:rPr lang="en-US" smtClean="0"/>
              <a:pPr/>
              <a:t>10/31/2016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799350" y="6459787"/>
            <a:ext cx="464699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>
              <a:solidFill>
                <a:srgbClr val="514949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E76A2D36-1499-4758-AB64-C5425B60D083}" type="slidenum">
              <a:rPr lang="en-US" smtClean="0">
                <a:solidFill>
                  <a:srgbClr val="514949"/>
                </a:solidFill>
              </a:rPr>
              <a:pPr/>
              <a:t>‹#›</a:t>
            </a:fld>
            <a:endParaRPr lang="en-US">
              <a:solidFill>
                <a:srgbClr val="51494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337017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" y="4953000"/>
            <a:ext cx="12185651" cy="19050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7" y="4915076"/>
            <a:ext cx="12185651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6994" y="5074920"/>
            <a:ext cx="10111012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7" y="0"/>
            <a:ext cx="12188810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6994" y="5907024"/>
            <a:ext cx="10116725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4B2F10-58FF-4A40-9CF9-205931D4F2B3}" type="datetimeFigureOut">
              <a:rPr lang="en-US" smtClean="0"/>
              <a:pPr/>
              <a:t>10/31/2016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6A2D36-1499-4758-AB64-C5425B60D08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67675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w/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441" y="6356352"/>
            <a:ext cx="2844059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457063"/>
            <a:fld id="{CA028ED5-8265-C842-8712-DAA74FFD4457}" type="datetimeFigureOut">
              <a:rPr lang="en-US" smtClean="0">
                <a:solidFill>
                  <a:prstClr val="black"/>
                </a:solidFill>
              </a:rPr>
              <a:pPr defTabSz="457063"/>
              <a:t>10/31/2016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4515" y="6356352"/>
            <a:ext cx="3859795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457063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5325" y="6356352"/>
            <a:ext cx="2844059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457063"/>
            <a:fld id="{BF45C7BE-D853-AF41-AED7-AEEE7525064C}" type="slidenum">
              <a:rPr lang="en-US" smtClean="0">
                <a:solidFill>
                  <a:prstClr val="black"/>
                </a:solidFill>
              </a:rPr>
              <a:pPr defTabSz="457063"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776672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4B2F10-58FF-4A40-9CF9-205931D4F2B3}" type="datetimeFigureOut">
              <a:rPr lang="en-US" smtClean="0"/>
              <a:pPr/>
              <a:t>10/31/2016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6A2D36-1499-4758-AB64-C5425B60D08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499864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6" y="6400800"/>
            <a:ext cx="12185651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7" y="6334316"/>
            <a:ext cx="12188810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2629" y="412302"/>
            <a:ext cx="2628215" cy="575989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7982" y="412302"/>
            <a:ext cx="7732286" cy="5759898"/>
          </a:xfrm>
        </p:spPr>
        <p:txBody>
          <a:bodyPr vert="eaVert" lIns="45720" tIns="0" rIns="4572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4B2F10-58FF-4A40-9CF9-205931D4F2B3}" type="datetimeFigureOut">
              <a:rPr lang="en-US" smtClean="0"/>
              <a:pPr/>
              <a:t>10/31/2016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6A2D36-1499-4758-AB64-C5425B60D08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9039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lumn text w/bullets, 1 pictur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441" y="1600199"/>
            <a:ext cx="5484971" cy="4523260"/>
          </a:xfrm>
        </p:spPr>
        <p:txBody>
          <a:bodyPr/>
          <a:lstStyle>
            <a:lvl1pPr>
              <a:defRPr sz="2799"/>
            </a:lvl1pPr>
            <a:lvl2pPr>
              <a:defRPr sz="2399"/>
            </a:lvl2pPr>
            <a:lvl3pPr>
              <a:defRPr sz="1999"/>
            </a:lvl3pPr>
            <a:lvl4pPr>
              <a:defRPr sz="1799"/>
            </a:lvl4pPr>
            <a:lvl5pPr>
              <a:defRPr sz="1799"/>
            </a:lvl5pPr>
            <a:lvl6pPr>
              <a:defRPr sz="1799"/>
            </a:lvl6pPr>
            <a:lvl7pPr>
              <a:defRPr sz="1799"/>
            </a:lvl7pPr>
            <a:lvl8pPr>
              <a:defRPr sz="1799"/>
            </a:lvl8pPr>
            <a:lvl9pPr>
              <a:defRPr sz="1799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441" y="6356352"/>
            <a:ext cx="2844059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457063"/>
            <a:fld id="{CA028ED5-8265-C842-8712-DAA74FFD4457}" type="datetimeFigureOut">
              <a:rPr lang="en-US" smtClean="0">
                <a:solidFill>
                  <a:prstClr val="black"/>
                </a:solidFill>
              </a:rPr>
              <a:pPr defTabSz="457063"/>
              <a:t>10/31/2016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4515" y="6356352"/>
            <a:ext cx="3859795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457063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5325" y="6356352"/>
            <a:ext cx="2844059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457063"/>
            <a:fld id="{BF45C7BE-D853-AF41-AED7-AEEE7525064C}" type="slidenum">
              <a:rPr lang="en-US" smtClean="0">
                <a:solidFill>
                  <a:prstClr val="black"/>
                </a:solidFill>
              </a:rPr>
              <a:pPr defTabSz="457063"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 hasCustomPrompt="1"/>
          </p:nvPr>
        </p:nvSpPr>
        <p:spPr>
          <a:xfrm>
            <a:off x="6399133" y="1600199"/>
            <a:ext cx="5180251" cy="4523260"/>
          </a:xfrm>
        </p:spPr>
        <p:txBody>
          <a:bodyPr>
            <a:normAutofit/>
          </a:bodyPr>
          <a:lstStyle>
            <a:lvl1pPr>
              <a:defRPr sz="2799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00125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 hasCustomPrompt="1"/>
          </p:nvPr>
        </p:nvSpPr>
        <p:spPr>
          <a:xfrm>
            <a:off x="609441" y="1600200"/>
            <a:ext cx="10969943" cy="4523259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97209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137549" y="88902"/>
            <a:ext cx="11941238" cy="6130925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60359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441" y="6356352"/>
            <a:ext cx="2844059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457063"/>
            <a:fld id="{CA028ED5-8265-C842-8712-DAA74FFD4457}" type="datetimeFigureOut">
              <a:rPr lang="en-US" smtClean="0">
                <a:solidFill>
                  <a:prstClr val="black"/>
                </a:solidFill>
              </a:rPr>
              <a:pPr defTabSz="457063"/>
              <a:t>10/31/2016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4515" y="6356352"/>
            <a:ext cx="3859795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457063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5325" y="6356352"/>
            <a:ext cx="2844059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457063"/>
            <a:fld id="{BF45C7BE-D853-AF41-AED7-AEEE7525064C}" type="slidenum">
              <a:rPr lang="en-US" smtClean="0">
                <a:solidFill>
                  <a:prstClr val="black"/>
                </a:solidFill>
              </a:rPr>
              <a:pPr defTabSz="457063"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22356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w/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609441" y="1600200"/>
            <a:ext cx="5338705" cy="452325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Content Placeholder 3"/>
          <p:cNvSpPr>
            <a:spLocks noGrp="1"/>
          </p:cNvSpPr>
          <p:nvPr>
            <p:ph sz="quarter" idx="11"/>
          </p:nvPr>
        </p:nvSpPr>
        <p:spPr>
          <a:xfrm>
            <a:off x="6240679" y="1600200"/>
            <a:ext cx="5338705" cy="452325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13816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598450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270450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alphaModFix amt="19000"/>
            <a:duotone>
              <a:schemeClr val="bg2">
                <a:shade val="12000"/>
                <a:satMod val="240000"/>
              </a:schemeClr>
              <a:schemeClr val="bg2">
                <a:tint val="65000"/>
              </a:schemeClr>
            </a:duotone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441" y="274638"/>
            <a:ext cx="10969943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441" y="1600202"/>
            <a:ext cx="10969943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32815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7" r:id="rId10"/>
  </p:sldLayoutIdLst>
  <p:timing>
    <p:tnLst>
      <p:par>
        <p:cTn id="1" dur="indefinite" restart="never" nodeType="tmRoot"/>
      </p:par>
    </p:tnLst>
  </p:timing>
  <p:txStyles>
    <p:titleStyle>
      <a:lvl1pPr algn="ctr" defTabSz="457063" rtl="0" eaLnBrk="1" latinLnBrk="0" hangingPunct="1">
        <a:spcBef>
          <a:spcPct val="0"/>
        </a:spcBef>
        <a:buNone/>
        <a:defRPr sz="4399" kern="1200">
          <a:solidFill>
            <a:schemeClr val="tx2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342797" indent="-342797" algn="l" defTabSz="457063" rtl="0" eaLnBrk="1" latinLnBrk="0" hangingPunct="1">
        <a:spcBef>
          <a:spcPct val="20000"/>
        </a:spcBef>
        <a:buFont typeface="Arial"/>
        <a:buChar char="•"/>
        <a:defRPr sz="3199" kern="1200">
          <a:solidFill>
            <a:srgbClr val="236192"/>
          </a:solidFill>
          <a:latin typeface="Arial" panose="020B0604020202020204" pitchFamily="34" charset="0"/>
          <a:ea typeface="+mn-ea"/>
          <a:cs typeface="+mn-cs"/>
        </a:defRPr>
      </a:lvl1pPr>
      <a:lvl2pPr marL="742727" indent="-285664" algn="l" defTabSz="457063" rtl="0" eaLnBrk="1" latinLnBrk="0" hangingPunct="1">
        <a:spcBef>
          <a:spcPct val="20000"/>
        </a:spcBef>
        <a:buFont typeface="Arial"/>
        <a:buChar char="–"/>
        <a:defRPr sz="2799" kern="1200">
          <a:solidFill>
            <a:srgbClr val="236192"/>
          </a:solidFill>
          <a:latin typeface="Arial" panose="020B0604020202020204" pitchFamily="34" charset="0"/>
          <a:ea typeface="+mn-ea"/>
          <a:cs typeface="+mn-cs"/>
        </a:defRPr>
      </a:lvl2pPr>
      <a:lvl3pPr marL="1142657" indent="-228531" algn="l" defTabSz="457063" rtl="0" eaLnBrk="1" latinLnBrk="0" hangingPunct="1">
        <a:spcBef>
          <a:spcPct val="20000"/>
        </a:spcBef>
        <a:buFont typeface="Arial"/>
        <a:buChar char="•"/>
        <a:defRPr sz="2399" kern="1200">
          <a:solidFill>
            <a:srgbClr val="236192"/>
          </a:solidFill>
          <a:latin typeface="Arial" panose="020B0604020202020204" pitchFamily="34" charset="0"/>
          <a:ea typeface="+mn-ea"/>
          <a:cs typeface="+mn-cs"/>
        </a:defRPr>
      </a:lvl3pPr>
      <a:lvl4pPr marL="1599720" indent="-228531" algn="l" defTabSz="457063" rtl="0" eaLnBrk="1" latinLnBrk="0" hangingPunct="1">
        <a:spcBef>
          <a:spcPct val="20000"/>
        </a:spcBef>
        <a:buFont typeface="Arial"/>
        <a:buChar char="–"/>
        <a:defRPr sz="1999" kern="1200">
          <a:solidFill>
            <a:srgbClr val="236192"/>
          </a:solidFill>
          <a:latin typeface="Arial" panose="020B0604020202020204" pitchFamily="34" charset="0"/>
          <a:ea typeface="+mn-ea"/>
          <a:cs typeface="+mn-cs"/>
        </a:defRPr>
      </a:lvl4pPr>
      <a:lvl5pPr marL="2056783" indent="-228531" algn="l" defTabSz="457063" rtl="0" eaLnBrk="1" latinLnBrk="0" hangingPunct="1">
        <a:spcBef>
          <a:spcPct val="20000"/>
        </a:spcBef>
        <a:buFont typeface="Arial"/>
        <a:buChar char="»"/>
        <a:defRPr sz="1999" kern="1200">
          <a:solidFill>
            <a:srgbClr val="236192"/>
          </a:solidFill>
          <a:latin typeface="Arial" panose="020B0604020202020204" pitchFamily="34" charset="0"/>
          <a:ea typeface="+mn-ea"/>
          <a:cs typeface="+mn-cs"/>
        </a:defRPr>
      </a:lvl5pPr>
      <a:lvl6pPr marL="2513846" indent="-228531" algn="l" defTabSz="457063" rtl="0" eaLnBrk="1" latinLnBrk="0" hangingPunct="1">
        <a:spcBef>
          <a:spcPct val="20000"/>
        </a:spcBef>
        <a:buFont typeface="Arial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8" indent="-228531" algn="l" defTabSz="457063" rtl="0" eaLnBrk="1" latinLnBrk="0" hangingPunct="1">
        <a:spcBef>
          <a:spcPct val="20000"/>
        </a:spcBef>
        <a:buFont typeface="Arial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457063" rtl="0" eaLnBrk="1" latinLnBrk="0" hangingPunct="1">
        <a:spcBef>
          <a:spcPct val="20000"/>
        </a:spcBef>
        <a:buFont typeface="Arial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457063" rtl="0" eaLnBrk="1" latinLnBrk="0" hangingPunct="1">
        <a:spcBef>
          <a:spcPct val="20000"/>
        </a:spcBef>
        <a:buFont typeface="Arial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06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45706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45706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45706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45706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45706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45706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45706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45706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88826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" y="6334316"/>
            <a:ext cx="12188826" cy="6599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6994" y="286605"/>
            <a:ext cx="10055781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6994" y="1845734"/>
            <a:ext cx="10055782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6996" y="6459787"/>
            <a:ext cx="24716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654B2F10-58FF-4A40-9CF9-205931D4F2B3}" type="datetimeFigureOut">
              <a:rPr lang="en-US" smtClean="0"/>
              <a:pPr/>
              <a:t>10/31/2016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5226" y="6459787"/>
            <a:ext cx="48215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897881" y="6459787"/>
            <a:ext cx="131168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E76A2D36-1499-4758-AB64-C5425B60D083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221" y="1737845"/>
            <a:ext cx="9964364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807019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88862" y="304800"/>
            <a:ext cx="5856820" cy="589215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45372" y="758952"/>
            <a:ext cx="7543800" cy="3584448"/>
          </a:xfrm>
        </p:spPr>
        <p:txBody>
          <a:bodyPr>
            <a:normAutofit/>
          </a:bodyPr>
          <a:lstStyle/>
          <a:p>
            <a:r>
              <a:rPr lang="en-US" sz="3100" dirty="0"/>
              <a:t>Cold Regions Construction Storm Water and Erosion Control</a:t>
            </a:r>
            <a:endParaRPr lang="en-US" sz="31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27312" y="4267200"/>
            <a:ext cx="6896100" cy="1371600"/>
          </a:xfrm>
        </p:spPr>
        <p:txBody>
          <a:bodyPr>
            <a:normAutofit/>
          </a:bodyPr>
          <a:lstStyle/>
          <a:p>
            <a:endParaRPr lang="en-US" sz="1400" b="1" i="1" dirty="0">
              <a:solidFill>
                <a:schemeClr val="tx1"/>
              </a:solidFill>
            </a:endParaRPr>
          </a:p>
          <a:p>
            <a:r>
              <a:rPr lang="en-US" sz="1400" b="1" i="1" dirty="0">
                <a:solidFill>
                  <a:schemeClr val="tx1"/>
                </a:solidFill>
              </a:rPr>
              <a:t>Darrel Williams </a:t>
            </a:r>
            <a:endParaRPr lang="en-US" sz="1400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86285" y="304800"/>
            <a:ext cx="2328874" cy="2328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6010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8170"/>
          <a:stretch/>
        </p:blipFill>
        <p:spPr>
          <a:xfrm>
            <a:off x="7694612" y="1885431"/>
            <a:ext cx="2584526" cy="2796666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2812" y="322730"/>
            <a:ext cx="8914505" cy="5803439"/>
          </a:xfrm>
        </p:spPr>
        <p:txBody>
          <a:bodyPr>
            <a:normAutofit fontScale="92500"/>
          </a:bodyPr>
          <a:lstStyle/>
          <a:p>
            <a:pPr marL="646510" indent="-342900"/>
            <a:endParaRPr lang="en-US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marL="646510" indent="-342900"/>
            <a:r>
              <a:rPr lang="en-US" sz="3600" dirty="0">
                <a:solidFill>
                  <a:schemeClr val="tx1"/>
                </a:solidFill>
                <a:latin typeface="Calibri" panose="020F0502020204030204" pitchFamily="34" charset="0"/>
              </a:rPr>
              <a:t>Use and rural </a:t>
            </a:r>
            <a:r>
              <a:rPr lang="en-US" sz="3600" dirty="0">
                <a:solidFill>
                  <a:schemeClr val="tx1"/>
                </a:solidFill>
                <a:latin typeface="Calibri" panose="020F0502020204030204" pitchFamily="34" charset="0"/>
              </a:rPr>
              <a:t>considerations</a:t>
            </a:r>
          </a:p>
          <a:p>
            <a:pPr marL="646510" indent="-342900"/>
            <a:r>
              <a:rPr lang="en-US" sz="3600" dirty="0">
                <a:solidFill>
                  <a:schemeClr val="tx1"/>
                </a:solidFill>
                <a:latin typeface="Calibri" panose="020F0502020204030204" pitchFamily="34" charset="0"/>
              </a:rPr>
              <a:t>Consider local knowledge </a:t>
            </a:r>
          </a:p>
          <a:p>
            <a:pPr marL="871539" lvl="1" indent="-342900"/>
            <a:r>
              <a:rPr lang="en-US" sz="3600" dirty="0">
                <a:solidFill>
                  <a:schemeClr val="tx1"/>
                </a:solidFill>
                <a:latin typeface="Calibri" panose="020F0502020204030204" pitchFamily="34" charset="0"/>
              </a:rPr>
              <a:t>How is it going to be used </a:t>
            </a:r>
          </a:p>
          <a:p>
            <a:pPr marL="871539" lvl="1" indent="-342900"/>
            <a:r>
              <a:rPr lang="en-US" sz="3600" dirty="0">
                <a:solidFill>
                  <a:schemeClr val="tx1"/>
                </a:solidFill>
                <a:latin typeface="Calibri" panose="020F0502020204030204" pitchFamily="34" charset="0"/>
              </a:rPr>
              <a:t>When is it going to be used </a:t>
            </a:r>
          </a:p>
          <a:p>
            <a:pPr marL="871539" lvl="1" indent="-342900"/>
            <a:r>
              <a:rPr lang="en-US" sz="3600" dirty="0">
                <a:solidFill>
                  <a:schemeClr val="tx1"/>
                </a:solidFill>
                <a:latin typeface="Calibri" panose="020F0502020204030204" pitchFamily="34" charset="0"/>
              </a:rPr>
              <a:t>Local community efforts </a:t>
            </a:r>
          </a:p>
          <a:p>
            <a:pPr marL="303610" indent="0">
              <a:buNone/>
            </a:pPr>
            <a:endParaRPr lang="en-US" sz="3600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marL="646510" indent="-342900"/>
            <a:r>
              <a:rPr lang="en-US" sz="3600" dirty="0">
                <a:solidFill>
                  <a:schemeClr val="tx1"/>
                </a:solidFill>
                <a:latin typeface="Calibri" panose="020F0502020204030204" pitchFamily="34" charset="0"/>
              </a:rPr>
              <a:t>Permitting</a:t>
            </a:r>
          </a:p>
          <a:p>
            <a:pPr marL="646510" indent="-342900"/>
            <a:r>
              <a:rPr lang="en-US" sz="3600" dirty="0">
                <a:solidFill>
                  <a:schemeClr val="tx1"/>
                </a:solidFill>
                <a:latin typeface="Calibri" panose="020F0502020204030204" pitchFamily="34" charset="0"/>
              </a:rPr>
              <a:t>Depends on the size and location of the project</a:t>
            </a:r>
          </a:p>
          <a:p>
            <a:pPr marL="646510" indent="-342900"/>
            <a:endParaRPr lang="en-US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marL="646510" indent="-342900"/>
            <a:endParaRPr lang="en-US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marL="0" indent="0">
              <a:buNone/>
            </a:pP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6014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8012" y="322730"/>
            <a:ext cx="9601203" cy="5803439"/>
          </a:xfrm>
        </p:spPr>
        <p:txBody>
          <a:bodyPr>
            <a:normAutofit lnSpcReduction="10000"/>
          </a:bodyPr>
          <a:lstStyle/>
          <a:p>
            <a:pPr marL="646510" indent="-342900"/>
            <a:endParaRPr lang="en-US" dirty="0">
              <a:solidFill>
                <a:schemeClr val="tx1"/>
              </a:solidFill>
            </a:endParaRPr>
          </a:p>
          <a:p>
            <a:pPr marL="646510" indent="-342900"/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</a:rPr>
              <a:t>Cold Weather Erosion 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</a:rPr>
              <a:t>Controls</a:t>
            </a:r>
          </a:p>
          <a:p>
            <a:pPr marL="646510" indent="-342900"/>
            <a:endParaRPr lang="en-US" sz="3200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marL="646510" indent="-342900"/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</a:rPr>
              <a:t>Permanent and temporary 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</a:rPr>
              <a:t>controls</a:t>
            </a:r>
          </a:p>
          <a:p>
            <a:pPr marL="871539" lvl="1" indent="-342900"/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</a:rPr>
              <a:t>85% Vegetation</a:t>
            </a:r>
          </a:p>
          <a:p>
            <a:pPr marL="871539" lvl="1" indent="-342900"/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</a:rPr>
              <a:t>Armoring (mats and riprap)</a:t>
            </a:r>
          </a:p>
          <a:p>
            <a:pPr marL="871539" lvl="1" indent="-342900"/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</a:rPr>
              <a:t>Bioretention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</a:rPr>
              <a:t> (rain gardens)</a:t>
            </a:r>
          </a:p>
          <a:p>
            <a:pPr marL="646510" indent="-342900"/>
            <a:endParaRPr lang="en-US" sz="3200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marL="871539" lvl="1" indent="-342900"/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</a:rPr>
              <a:t>Mulch covers (straw, pulp, mats)</a:t>
            </a:r>
          </a:p>
          <a:p>
            <a:pPr marL="871539" lvl="1" indent="-342900"/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</a:rPr>
              <a:t>Dormant seeding </a:t>
            </a:r>
          </a:p>
          <a:p>
            <a:pPr marL="646510" indent="-342900"/>
            <a:endParaRPr lang="en-US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marL="646510" indent="-342900"/>
            <a:endParaRPr lang="en-US" dirty="0" smtClean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marL="646510" indent="-342900"/>
            <a:endParaRPr lang="en-US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marL="646510" indent="-342900"/>
            <a:endParaRPr lang="en-US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marL="0" indent="0">
              <a:buNone/>
            </a:pPr>
            <a:endParaRPr lang="en-US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87397" y="1656154"/>
            <a:ext cx="3451860" cy="268478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168621" y="4367604"/>
            <a:ext cx="134470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River Link Initiative 2016</a:t>
            </a:r>
          </a:p>
        </p:txBody>
      </p:sp>
    </p:spTree>
    <p:extLst>
      <p:ext uri="{BB962C8B-B14F-4D97-AF65-F5344CB8AC3E}">
        <p14:creationId xmlns:p14="http://schemas.microsoft.com/office/powerpoint/2010/main" val="1586067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9412" y="322730"/>
            <a:ext cx="5908639" cy="5803439"/>
          </a:xfrm>
        </p:spPr>
        <p:txBody>
          <a:bodyPr>
            <a:normAutofit/>
          </a:bodyPr>
          <a:lstStyle/>
          <a:p>
            <a:pPr marL="646510" indent="-342900"/>
            <a:endParaRPr lang="en-US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marL="646510" indent="-342900"/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</a:rPr>
              <a:t>Soils and choices of vegetation </a:t>
            </a:r>
            <a:endParaRPr lang="en-US" sz="3200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marL="646510" indent="-342900"/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</a:rPr>
              <a:t>Preserving native vegetation </a:t>
            </a:r>
          </a:p>
          <a:p>
            <a:pPr marL="646510" indent="-342900"/>
            <a:r>
              <a:rPr lang="en-US" sz="3200" dirty="0" smtClean="0">
                <a:solidFill>
                  <a:schemeClr val="tx1"/>
                </a:solidFill>
                <a:latin typeface="Calibri" panose="020F0502020204030204" pitchFamily="34" charset="0"/>
              </a:rPr>
              <a:t>Harvesting / Preserving  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</a:rPr>
              <a:t>Native Sod (short holding times)</a:t>
            </a:r>
          </a:p>
          <a:p>
            <a:pPr marL="646510" indent="-342900"/>
            <a:endParaRPr lang="en-US" sz="3200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marL="646510" indent="-342900"/>
            <a:r>
              <a:rPr lang="en-US" sz="3200" dirty="0" smtClean="0">
                <a:solidFill>
                  <a:schemeClr val="tx1"/>
                </a:solidFill>
                <a:latin typeface="Calibri" panose="020F0502020204030204" pitchFamily="34" charset="0"/>
              </a:rPr>
              <a:t>Stabilization 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</a:rPr>
              <a:t>and 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</a:rPr>
              <a:t>growth 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</a:rPr>
              <a:t>season (Hydro seeding) </a:t>
            </a:r>
          </a:p>
          <a:p>
            <a:pPr marL="646510" indent="-342900"/>
            <a:endParaRPr lang="en-US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marL="646510" indent="-342900"/>
            <a:endParaRPr lang="en-US" dirty="0" smtClean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marL="646510" indent="-342900"/>
            <a:endParaRPr lang="en-US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marL="646510" indent="-342900"/>
            <a:endParaRPr lang="en-US" dirty="0" smtClean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marL="646510" indent="-342900"/>
            <a:endParaRPr lang="en-US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marL="646510" indent="-342900"/>
            <a:endParaRPr lang="en-US" dirty="0" smtClean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marL="646510" indent="-342900"/>
            <a:endParaRPr lang="en-US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marL="646510" indent="-342900"/>
            <a:endParaRPr lang="en-US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marL="0" indent="0">
              <a:buNone/>
            </a:pPr>
            <a:endParaRPr lang="en-US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90692" y="997280"/>
            <a:ext cx="4432920" cy="5469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702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9412" y="451080"/>
            <a:ext cx="9677403" cy="5803439"/>
          </a:xfrm>
        </p:spPr>
        <p:txBody>
          <a:bodyPr>
            <a:normAutofit fontScale="77500" lnSpcReduction="20000"/>
          </a:bodyPr>
          <a:lstStyle/>
          <a:p>
            <a:pPr marL="646510" indent="-342900"/>
            <a:r>
              <a:rPr lang="en-US" sz="3600" dirty="0" smtClean="0">
                <a:solidFill>
                  <a:schemeClr val="tx1"/>
                </a:solidFill>
                <a:latin typeface="Calibri" panose="020F0502020204030204" pitchFamily="34" charset="0"/>
              </a:rPr>
              <a:t>Snow </a:t>
            </a:r>
            <a:r>
              <a:rPr lang="en-US" sz="3600" dirty="0">
                <a:solidFill>
                  <a:schemeClr val="tx1"/>
                </a:solidFill>
                <a:latin typeface="Calibri" panose="020F0502020204030204" pitchFamily="34" charset="0"/>
              </a:rPr>
              <a:t>removal </a:t>
            </a:r>
            <a:endParaRPr lang="en-US" sz="3600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marL="871539" lvl="1" indent="-342900"/>
            <a:r>
              <a:rPr lang="en-US" sz="3600" dirty="0">
                <a:solidFill>
                  <a:schemeClr val="tx1"/>
                </a:solidFill>
                <a:latin typeface="Calibri" panose="020F0502020204030204" pitchFamily="34" charset="0"/>
              </a:rPr>
              <a:t>Part of controlling the water </a:t>
            </a:r>
          </a:p>
          <a:p>
            <a:pPr marL="871539" lvl="1" indent="-342900"/>
            <a:r>
              <a:rPr lang="en-US" sz="3600" dirty="0">
                <a:solidFill>
                  <a:schemeClr val="tx1"/>
                </a:solidFill>
                <a:latin typeface="Calibri" panose="020F0502020204030204" pitchFamily="34" charset="0"/>
              </a:rPr>
              <a:t>The barriers, snow cover, soils, and thaw event</a:t>
            </a:r>
          </a:p>
          <a:p>
            <a:pPr marL="871539" lvl="1" indent="-342900"/>
            <a:r>
              <a:rPr lang="en-US" sz="3600" dirty="0">
                <a:solidFill>
                  <a:schemeClr val="tx1"/>
                </a:solidFill>
                <a:latin typeface="Calibri" panose="020F0502020204030204" pitchFamily="34" charset="0"/>
              </a:rPr>
              <a:t>All contribute to how well the erosion controls will work</a:t>
            </a:r>
          </a:p>
          <a:p>
            <a:pPr marL="646510" indent="-342900"/>
            <a:endParaRPr lang="en-US" sz="3600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marL="646510" indent="-342900"/>
            <a:r>
              <a:rPr lang="en-US" sz="3600" dirty="0">
                <a:solidFill>
                  <a:schemeClr val="tx1"/>
                </a:solidFill>
                <a:latin typeface="Calibri" panose="020F0502020204030204" pitchFamily="34" charset="0"/>
              </a:rPr>
              <a:t>Freezing</a:t>
            </a:r>
          </a:p>
          <a:p>
            <a:pPr marL="871539" lvl="1" indent="-342900"/>
            <a:r>
              <a:rPr lang="en-US" sz="3600" dirty="0">
                <a:solidFill>
                  <a:schemeClr val="tx1"/>
                </a:solidFill>
                <a:latin typeface="Calibri" panose="020F0502020204030204" pitchFamily="34" charset="0"/>
              </a:rPr>
              <a:t>Heaving </a:t>
            </a:r>
          </a:p>
          <a:p>
            <a:pPr marL="871539" lvl="1" indent="-342900"/>
            <a:r>
              <a:rPr lang="en-US" sz="3600" dirty="0">
                <a:solidFill>
                  <a:schemeClr val="tx1"/>
                </a:solidFill>
                <a:latin typeface="Calibri" panose="020F0502020204030204" pitchFamily="34" charset="0"/>
              </a:rPr>
              <a:t>Jacking</a:t>
            </a:r>
          </a:p>
          <a:p>
            <a:pPr marL="871539" lvl="1" indent="-342900"/>
            <a:r>
              <a:rPr lang="en-US" sz="3600" dirty="0">
                <a:solidFill>
                  <a:schemeClr val="tx1"/>
                </a:solidFill>
                <a:latin typeface="Calibri" panose="020F0502020204030204" pitchFamily="34" charset="0"/>
              </a:rPr>
              <a:t>Ice Lenses  </a:t>
            </a:r>
          </a:p>
          <a:p>
            <a:pPr marL="646510" indent="-342900"/>
            <a:endParaRPr lang="en-US" sz="3600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marL="646510" indent="-342900"/>
            <a:r>
              <a:rPr lang="en-US" sz="3600" dirty="0">
                <a:solidFill>
                  <a:schemeClr val="tx1"/>
                </a:solidFill>
                <a:latin typeface="Calibri" panose="020F0502020204030204" pitchFamily="34" charset="0"/>
              </a:rPr>
              <a:t>Permafrost and discontinuous permafrost </a:t>
            </a:r>
            <a:r>
              <a:rPr lang="en-US" sz="3600" dirty="0">
                <a:solidFill>
                  <a:schemeClr val="tx1"/>
                </a:solidFill>
                <a:latin typeface="Calibri" panose="020F0502020204030204" pitchFamily="34" charset="0"/>
              </a:rPr>
              <a:t>considerations</a:t>
            </a:r>
          </a:p>
          <a:p>
            <a:pPr marL="871539" lvl="1" indent="-342900"/>
            <a:r>
              <a:rPr lang="en-US" sz="3600" dirty="0">
                <a:solidFill>
                  <a:schemeClr val="tx1"/>
                </a:solidFill>
                <a:latin typeface="Calibri" panose="020F0502020204030204" pitchFamily="34" charset="0"/>
              </a:rPr>
              <a:t>Frost inducement measures, such as snow </a:t>
            </a:r>
            <a:r>
              <a:rPr lang="en-US" sz="3600" dirty="0">
                <a:solidFill>
                  <a:schemeClr val="tx1"/>
                </a:solidFill>
                <a:latin typeface="Calibri" panose="020F0502020204030204" pitchFamily="34" charset="0"/>
              </a:rPr>
              <a:t>packing</a:t>
            </a:r>
          </a:p>
          <a:p>
            <a:pPr marL="871539" lvl="1" indent="-342900"/>
            <a:r>
              <a:rPr lang="en-US" sz="3600" dirty="0">
                <a:solidFill>
                  <a:schemeClr val="tx1"/>
                </a:solidFill>
                <a:latin typeface="Calibri" panose="020F0502020204030204" pitchFamily="34" charset="0"/>
              </a:rPr>
              <a:t>Concerns about temperature changes</a:t>
            </a:r>
            <a:endParaRPr lang="en-US" sz="3600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marL="646510" indent="-342900"/>
            <a:endParaRPr lang="en-US" dirty="0" smtClean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marL="646510" indent="-342900"/>
            <a:endParaRPr lang="en-US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marL="646510" indent="-342900"/>
            <a:endParaRPr lang="en-US" dirty="0" smtClean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marL="646510" indent="-342900"/>
            <a:endParaRPr lang="en-US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marL="646510" indent="-342900"/>
            <a:endParaRPr lang="en-US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marL="0" indent="0">
              <a:buNone/>
            </a:pPr>
            <a:endParaRPr lang="en-US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04212" y="2286000"/>
            <a:ext cx="2880354" cy="2504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5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Questions &amp; Discussion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2818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8012" y="301215"/>
            <a:ext cx="9601203" cy="5824954"/>
          </a:xfrm>
        </p:spPr>
        <p:txBody>
          <a:bodyPr>
            <a:normAutofit/>
          </a:bodyPr>
          <a:lstStyle/>
          <a:p>
            <a:pPr marL="303610" indent="0">
              <a:buNone/>
            </a:pP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</a:rPr>
              <a:t>Rural 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</a:rPr>
              <a:t>Planning 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</a:rPr>
              <a:t>Efforts</a:t>
            </a:r>
          </a:p>
          <a:p>
            <a:pPr marL="646510" indent="-342900"/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</a:rPr>
              <a:t>Based on cold climates storm water and erosion controls </a:t>
            </a:r>
          </a:p>
          <a:p>
            <a:pPr marL="303610" indent="0">
              <a:buNone/>
            </a:pPr>
            <a:endParaRPr lang="en-US" sz="2800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marL="646510" indent="-342900"/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</a:rPr>
              <a:t>Based on </a:t>
            </a:r>
          </a:p>
          <a:p>
            <a:pPr marL="646510" indent="-342900"/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</a:rPr>
              <a:t>Needs</a:t>
            </a:r>
          </a:p>
          <a:p>
            <a:pPr marL="646510" indent="-342900"/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</a:rPr>
              <a:t>Funding used on the project</a:t>
            </a:r>
            <a:endParaRPr lang="en-US" sz="2800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marL="646510" indent="-342900"/>
            <a:endParaRPr lang="en-US" sz="2800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marL="646510" indent="-342900"/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</a:rPr>
              <a:t>Determines the framework of construction efforts </a:t>
            </a:r>
          </a:p>
          <a:p>
            <a:pPr marL="871539" lvl="1" indent="-342900"/>
            <a:r>
              <a:rPr lang="en-US" sz="2600" dirty="0">
                <a:solidFill>
                  <a:schemeClr val="tx1"/>
                </a:solidFill>
                <a:latin typeface="Calibri" panose="020F0502020204030204" pitchFamily="34" charset="0"/>
              </a:rPr>
              <a:t>Standards</a:t>
            </a:r>
          </a:p>
          <a:p>
            <a:pPr marL="871539" lvl="1" indent="-342900"/>
            <a:r>
              <a:rPr lang="en-US" sz="2600" dirty="0">
                <a:solidFill>
                  <a:schemeClr val="tx1"/>
                </a:solidFill>
                <a:latin typeface="Calibri" panose="020F0502020204030204" pitchFamily="34" charset="0"/>
              </a:rPr>
              <a:t>Costs</a:t>
            </a:r>
          </a:p>
          <a:p>
            <a:pPr marL="871539" lvl="1" indent="-342900"/>
            <a:r>
              <a:rPr lang="en-US" sz="2600" dirty="0">
                <a:solidFill>
                  <a:schemeClr val="tx1"/>
                </a:solidFill>
                <a:latin typeface="Calibri" panose="020F0502020204030204" pitchFamily="34" charset="0"/>
              </a:rPr>
              <a:t>Timeframes</a:t>
            </a:r>
          </a:p>
          <a:p>
            <a:pPr marL="646510" indent="-342900"/>
            <a:endParaRPr lang="en-US" dirty="0">
              <a:solidFill>
                <a:schemeClr val="tx1"/>
              </a:solidFill>
            </a:endParaRPr>
          </a:p>
          <a:p>
            <a:pPr marL="646510" indent="-342900"/>
            <a:endParaRPr lang="en-US" dirty="0">
              <a:solidFill>
                <a:schemeClr val="tx1"/>
              </a:solidFill>
            </a:endParaRPr>
          </a:p>
          <a:p>
            <a:pPr marL="646510" indent="-342900"/>
            <a:endParaRPr lang="en-US" dirty="0" smtClean="0">
              <a:solidFill>
                <a:schemeClr val="tx1"/>
              </a:solidFill>
            </a:endParaRPr>
          </a:p>
          <a:p>
            <a:pPr marL="646510" indent="-342900"/>
            <a:endParaRPr lang="en-US" dirty="0">
              <a:solidFill>
                <a:schemeClr val="tx1"/>
              </a:solidFill>
            </a:endParaRPr>
          </a:p>
          <a:p>
            <a:pPr marL="646510" indent="-342900"/>
            <a:endParaRPr lang="en-US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61412" y="1981200"/>
            <a:ext cx="2735566" cy="3467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0669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5612" y="322730"/>
            <a:ext cx="9753603" cy="5803439"/>
          </a:xfrm>
        </p:spPr>
        <p:txBody>
          <a:bodyPr>
            <a:normAutofit fontScale="92500" lnSpcReduction="20000"/>
          </a:bodyPr>
          <a:lstStyle/>
          <a:p>
            <a:pPr marL="646510" indent="-342900"/>
            <a:endParaRPr lang="en-US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marL="646510" indent="-342900"/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</a:rPr>
              <a:t>What is expected for controls in terms of sustainable ?</a:t>
            </a:r>
          </a:p>
          <a:p>
            <a:pPr marL="646510" indent="-342900"/>
            <a:endParaRPr lang="en-US" sz="3200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marL="646510" indent="-342900"/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</a:rPr>
              <a:t>Project life span/life cycle</a:t>
            </a:r>
          </a:p>
          <a:p>
            <a:pPr marL="646510" indent="-342900"/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</a:rPr>
              <a:t>Maintenance schedule </a:t>
            </a:r>
          </a:p>
          <a:p>
            <a:pPr marL="646510" indent="-342900"/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</a:rPr>
              <a:t>Costs</a:t>
            </a:r>
          </a:p>
          <a:p>
            <a:pPr marL="646510" indent="-342900"/>
            <a:endParaRPr lang="en-US" sz="3200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marL="646510" indent="-342900"/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</a:rPr>
              <a:t>Owners idea of adequate controls</a:t>
            </a:r>
            <a:endParaRPr lang="en-US" sz="3200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marL="646510" indent="-342900"/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</a:rPr>
              <a:t>Communities, corporations, or agencies </a:t>
            </a:r>
          </a:p>
          <a:p>
            <a:pPr marL="646510" indent="-342900"/>
            <a:endParaRPr lang="en-US" sz="3200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marL="646510" indent="-342900"/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</a:rPr>
              <a:t>Usually determined through a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</a:rPr>
              <a:t>funding 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</a:rPr>
              <a:t>agreement and contract</a:t>
            </a:r>
            <a:endParaRPr lang="en-US" sz="3200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marL="646510" indent="-342900"/>
            <a:endParaRPr lang="en-US" dirty="0" smtClean="0">
              <a:solidFill>
                <a:schemeClr val="tx1"/>
              </a:solidFill>
            </a:endParaRPr>
          </a:p>
          <a:p>
            <a:pPr marL="646510" indent="-342900"/>
            <a:endParaRPr lang="en-US" dirty="0">
              <a:solidFill>
                <a:schemeClr val="tx1"/>
              </a:solidFill>
            </a:endParaRPr>
          </a:p>
          <a:p>
            <a:pPr marL="646510" indent="-342900"/>
            <a:endParaRPr lang="en-US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Curved Down Arrow 1"/>
          <p:cNvSpPr/>
          <p:nvPr/>
        </p:nvSpPr>
        <p:spPr>
          <a:xfrm>
            <a:off x="7414027" y="1215615"/>
            <a:ext cx="1900498" cy="656217"/>
          </a:xfrm>
          <a:prstGeom prst="curved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Curved Down Arrow 3"/>
          <p:cNvSpPr/>
          <p:nvPr/>
        </p:nvSpPr>
        <p:spPr>
          <a:xfrm rot="6724660">
            <a:off x="8338349" y="2675865"/>
            <a:ext cx="1952354" cy="666974"/>
          </a:xfrm>
          <a:prstGeom prst="curved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Curved Down Arrow 4"/>
          <p:cNvSpPr/>
          <p:nvPr/>
        </p:nvSpPr>
        <p:spPr>
          <a:xfrm rot="13984883">
            <a:off x="6617931" y="2685842"/>
            <a:ext cx="1828800" cy="707159"/>
          </a:xfrm>
          <a:prstGeom prst="curved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751091" y="1323191"/>
            <a:ext cx="11080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Planning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8638582" y="2824686"/>
            <a:ext cx="2011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Construction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426080" y="2854754"/>
            <a:ext cx="17104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Maintenance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44422" y="3796361"/>
            <a:ext cx="2008280" cy="261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073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322730"/>
            <a:ext cx="9525003" cy="5803439"/>
          </a:xfrm>
        </p:spPr>
        <p:txBody>
          <a:bodyPr>
            <a:normAutofit/>
          </a:bodyPr>
          <a:lstStyle/>
          <a:p>
            <a:pPr marL="646510" indent="-342900"/>
            <a:r>
              <a:rPr lang="en-US" sz="3600" dirty="0">
                <a:solidFill>
                  <a:schemeClr val="tx1"/>
                </a:solidFill>
                <a:latin typeface="Calibri" panose="020F0502020204030204" pitchFamily="34" charset="0"/>
              </a:rPr>
              <a:t>local infrastructure </a:t>
            </a:r>
          </a:p>
          <a:p>
            <a:pPr marL="646510" indent="-342900"/>
            <a:r>
              <a:rPr lang="en-US" sz="3600" dirty="0">
                <a:solidFill>
                  <a:schemeClr val="tx1"/>
                </a:solidFill>
                <a:latin typeface="Calibri" panose="020F0502020204030204" pitchFamily="34" charset="0"/>
              </a:rPr>
              <a:t>Most rural places </a:t>
            </a:r>
            <a:r>
              <a:rPr lang="en-US" sz="3600" dirty="0" smtClean="0">
                <a:solidFill>
                  <a:schemeClr val="tx1"/>
                </a:solidFill>
                <a:latin typeface="Calibri" panose="020F0502020204030204" pitchFamily="34" charset="0"/>
              </a:rPr>
              <a:t>are not very developed</a:t>
            </a:r>
            <a:endParaRPr lang="en-US" sz="3600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marL="646510" indent="-342900"/>
            <a:endParaRPr lang="en-US" sz="3600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marL="646510" indent="-342900"/>
            <a:endParaRPr lang="en-US" sz="3600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marL="646510" indent="-342900"/>
            <a:endParaRPr lang="en-US" sz="3600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marL="646510" indent="-342900"/>
            <a:endParaRPr lang="en-US" sz="3600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marL="646510" indent="-342900"/>
            <a:endParaRPr lang="en-US" sz="3600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marL="646510" indent="-342900"/>
            <a:r>
              <a:rPr lang="en-US" sz="3600" dirty="0">
                <a:solidFill>
                  <a:schemeClr val="tx1"/>
                </a:solidFill>
                <a:latin typeface="Calibri" panose="020F0502020204030204" pitchFamily="34" charset="0"/>
              </a:rPr>
              <a:t>Challenges to planning a project and performing construction </a:t>
            </a:r>
          </a:p>
          <a:p>
            <a:pPr marL="646510" indent="-342900"/>
            <a:endParaRPr lang="en-US" sz="3600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marL="646510" indent="-342900"/>
            <a:endParaRPr lang="en-US" dirty="0">
              <a:solidFill>
                <a:schemeClr val="tx1"/>
              </a:solidFill>
            </a:endParaRPr>
          </a:p>
          <a:p>
            <a:pPr marL="646510" indent="-342900"/>
            <a:endParaRPr lang="en-US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74812" y="1828800"/>
            <a:ext cx="3946698" cy="2959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350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322730"/>
            <a:ext cx="9525003" cy="5803439"/>
          </a:xfrm>
        </p:spPr>
        <p:txBody>
          <a:bodyPr>
            <a:normAutofit/>
          </a:bodyPr>
          <a:lstStyle/>
          <a:p>
            <a:pPr marL="646510" indent="-342900"/>
            <a:r>
              <a:rPr lang="en-US" sz="3600" dirty="0" smtClean="0">
                <a:solidFill>
                  <a:schemeClr val="tx1"/>
                </a:solidFill>
                <a:latin typeface="Calibri" panose="020F0502020204030204" pitchFamily="34" charset="0"/>
              </a:rPr>
              <a:t>Address some of these issues </a:t>
            </a:r>
          </a:p>
          <a:p>
            <a:pPr marL="646510" indent="-342900"/>
            <a:r>
              <a:rPr lang="en-US" sz="3600" dirty="0" smtClean="0">
                <a:solidFill>
                  <a:schemeClr val="tx1"/>
                </a:solidFill>
                <a:latin typeface="Calibri" panose="020F0502020204030204" pitchFamily="34" charset="0"/>
              </a:rPr>
              <a:t>Through </a:t>
            </a:r>
            <a:r>
              <a:rPr lang="en-US" sz="3600" dirty="0">
                <a:solidFill>
                  <a:schemeClr val="tx1"/>
                </a:solidFill>
                <a:latin typeface="Calibri" panose="020F0502020204030204" pitchFamily="34" charset="0"/>
              </a:rPr>
              <a:t>site reviews </a:t>
            </a:r>
          </a:p>
          <a:p>
            <a:pPr marL="646510" indent="-342900"/>
            <a:r>
              <a:rPr lang="en-US" sz="3600" dirty="0">
                <a:solidFill>
                  <a:schemeClr val="tx1"/>
                </a:solidFill>
                <a:latin typeface="Calibri" panose="020F0502020204030204" pitchFamily="34" charset="0"/>
              </a:rPr>
              <a:t>RFP and proposal development </a:t>
            </a:r>
          </a:p>
          <a:p>
            <a:pPr marL="646510" indent="-342900"/>
            <a:r>
              <a:rPr lang="en-US" sz="3600" dirty="0" smtClean="0">
                <a:solidFill>
                  <a:schemeClr val="tx1"/>
                </a:solidFill>
                <a:latin typeface="Calibri" panose="020F0502020204030204" pitchFamily="34" charset="0"/>
              </a:rPr>
              <a:t>Appropriate details in a bid package </a:t>
            </a:r>
            <a:endParaRPr lang="en-US" sz="3600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marL="646510" indent="-342900"/>
            <a:endParaRPr lang="en-US" dirty="0">
              <a:solidFill>
                <a:schemeClr val="tx1"/>
              </a:solidFill>
            </a:endParaRPr>
          </a:p>
          <a:p>
            <a:pPr marL="646510" indent="-342900"/>
            <a:endParaRPr lang="en-US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2812" y="3733800"/>
            <a:ext cx="3377425" cy="201318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25875" y="3581400"/>
            <a:ext cx="2476030" cy="278349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31900" y="2922517"/>
            <a:ext cx="2812152" cy="3222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824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5612" y="322730"/>
            <a:ext cx="9753603" cy="6078070"/>
          </a:xfrm>
        </p:spPr>
        <p:txBody>
          <a:bodyPr>
            <a:normAutofit fontScale="92500" lnSpcReduction="20000"/>
          </a:bodyPr>
          <a:lstStyle/>
          <a:p>
            <a:pPr marL="646510" indent="-342900"/>
            <a:endParaRPr lang="en-US" dirty="0">
              <a:solidFill>
                <a:schemeClr val="tx1"/>
              </a:solidFill>
            </a:endParaRPr>
          </a:p>
          <a:p>
            <a:pPr marL="646510" indent="-342900"/>
            <a:r>
              <a:rPr lang="en-US" sz="3200" b="1" dirty="0">
                <a:solidFill>
                  <a:schemeClr val="tx1"/>
                </a:solidFill>
                <a:latin typeface="Calibri" panose="020F0502020204030204" pitchFamily="34" charset="0"/>
              </a:rPr>
              <a:t>Goals for storm water and erosion controls </a:t>
            </a:r>
          </a:p>
          <a:p>
            <a:pPr marL="646510" indent="-342900"/>
            <a:endParaRPr lang="en-US" sz="3200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marL="646510" indent="-342900"/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</a:rPr>
              <a:t>Reduction in long term risk </a:t>
            </a:r>
          </a:p>
          <a:p>
            <a:pPr marL="646510" indent="-342900"/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</a:rPr>
              <a:t>The application of rated capacity (100 year flood or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</a:rPr>
              <a:t>FHWA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</a:rPr>
              <a:t> culvert assessment)</a:t>
            </a:r>
          </a:p>
          <a:p>
            <a:pPr marL="646510" indent="-342900"/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</a:rPr>
              <a:t>Identified maintenance costs </a:t>
            </a:r>
          </a:p>
          <a:p>
            <a:pPr marL="646510" indent="-342900"/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</a:rPr>
              <a:t>“Reasonable” project lifespan</a:t>
            </a:r>
          </a:p>
          <a:p>
            <a:pPr marL="303610" indent="0">
              <a:buNone/>
            </a:pPr>
            <a:endParaRPr lang="en-US" sz="3200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marL="646510" indent="-342900"/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</a:rPr>
              <a:t>The soil erosion and sediment 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</a:rPr>
              <a:t>controls should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</a:rPr>
              <a:t>:</a:t>
            </a:r>
          </a:p>
          <a:p>
            <a:pPr marL="871539" lvl="1" indent="-342900"/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</a:rPr>
              <a:t>Prevent offsite water from 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</a:rPr>
              <a:t>flowing across 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</a:rPr>
              <a:t>work areas</a:t>
            </a:r>
            <a:endParaRPr lang="en-US" sz="3200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marL="871539" lvl="1" indent="-342900"/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</a:rPr>
              <a:t>Slow or divert water 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</a:rPr>
              <a:t>flowing across the 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</a:rPr>
              <a:t>site</a:t>
            </a:r>
          </a:p>
          <a:p>
            <a:pPr marL="871539" lvl="1" indent="-342900"/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</a:rPr>
              <a:t>Remove sediments by slowing flow</a:t>
            </a:r>
            <a:endParaRPr lang="en-US" sz="3200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marL="646510" indent="-342900"/>
            <a:endParaRPr lang="en-US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3319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1812" y="322730"/>
            <a:ext cx="10439400" cy="5803439"/>
          </a:xfrm>
        </p:spPr>
        <p:txBody>
          <a:bodyPr>
            <a:normAutofit/>
          </a:bodyPr>
          <a:lstStyle/>
          <a:p>
            <a:pPr marL="646510" indent="-342900"/>
            <a:endParaRPr lang="en-US" sz="3600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marL="646510" indent="-342900"/>
            <a:r>
              <a:rPr lang="en-US" sz="3600" dirty="0" smtClean="0">
                <a:solidFill>
                  <a:schemeClr val="tx1"/>
                </a:solidFill>
                <a:latin typeface="Calibri" panose="020F0502020204030204" pitchFamily="34" charset="0"/>
              </a:rPr>
              <a:t>Cold environments present some additional challenges </a:t>
            </a:r>
          </a:p>
          <a:p>
            <a:pPr marL="646510" indent="-342900"/>
            <a:r>
              <a:rPr lang="en-US" sz="3600" dirty="0" smtClean="0">
                <a:solidFill>
                  <a:schemeClr val="tx1"/>
                </a:solidFill>
                <a:latin typeface="Calibri" panose="020F0502020204030204" pitchFamily="34" charset="0"/>
              </a:rPr>
              <a:t>Dynamic freeze and thaw process </a:t>
            </a:r>
          </a:p>
          <a:p>
            <a:pPr marL="646510" indent="-342900"/>
            <a:r>
              <a:rPr lang="en-US" sz="3600" dirty="0" smtClean="0">
                <a:solidFill>
                  <a:schemeClr val="tx1"/>
                </a:solidFill>
                <a:latin typeface="Calibri" panose="020F0502020204030204" pitchFamily="34" charset="0"/>
              </a:rPr>
              <a:t>Changes in the rates of infiltration </a:t>
            </a:r>
          </a:p>
          <a:p>
            <a:pPr marL="646510" indent="-342900"/>
            <a:r>
              <a:rPr lang="en-US" sz="3600" dirty="0" smtClean="0">
                <a:solidFill>
                  <a:schemeClr val="tx1"/>
                </a:solidFill>
                <a:latin typeface="Calibri" panose="020F0502020204030204" pitchFamily="34" charset="0"/>
              </a:rPr>
              <a:t>The accumulation of pollutants and sediments during low flow conditions </a:t>
            </a:r>
          </a:p>
          <a:p>
            <a:pPr marL="646510" indent="-342900"/>
            <a:endParaRPr lang="en-US" sz="3600" dirty="0" smtClean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marL="646510" indent="-342900"/>
            <a:endParaRPr lang="en-US" sz="3600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marL="646510" indent="-342900"/>
            <a:endParaRPr lang="en-US" sz="3600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marL="646510" indent="-342900"/>
            <a:endParaRPr lang="en-US" dirty="0" smtClean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marL="646510" indent="-342900"/>
            <a:endParaRPr lang="en-US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marL="646510" indent="-342900"/>
            <a:endParaRPr lang="en-US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marL="646510" indent="-342900"/>
            <a:endParaRPr lang="en-US" dirty="0" smtClean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marL="646510" indent="-342900"/>
            <a:endParaRPr lang="en-US" dirty="0">
              <a:solidFill>
                <a:schemeClr val="tx1"/>
              </a:solidFill>
            </a:endParaRPr>
          </a:p>
          <a:p>
            <a:pPr marL="646510" indent="-342900"/>
            <a:endParaRPr lang="en-US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0338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6412" y="1676400"/>
            <a:ext cx="5019501" cy="3856281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5612" y="322730"/>
            <a:ext cx="8048514" cy="5803439"/>
          </a:xfrm>
        </p:spPr>
        <p:txBody>
          <a:bodyPr>
            <a:normAutofit fontScale="85000" lnSpcReduction="20000"/>
          </a:bodyPr>
          <a:lstStyle/>
          <a:p>
            <a:pPr marL="646510" indent="-342900"/>
            <a:endParaRPr lang="en-US" dirty="0">
              <a:solidFill>
                <a:schemeClr val="tx1"/>
              </a:solidFill>
            </a:endParaRPr>
          </a:p>
          <a:p>
            <a:pPr marL="303610" indent="0">
              <a:buNone/>
            </a:pPr>
            <a:r>
              <a:rPr lang="en-US" sz="3200" b="1" dirty="0">
                <a:solidFill>
                  <a:schemeClr val="tx1"/>
                </a:solidFill>
                <a:latin typeface="Calibri" panose="020F0502020204030204" pitchFamily="34" charset="0"/>
              </a:rPr>
              <a:t>Storm Water </a:t>
            </a:r>
            <a:r>
              <a:rPr lang="en-US" sz="3200" b="1" dirty="0">
                <a:solidFill>
                  <a:schemeClr val="tx1"/>
                </a:solidFill>
                <a:latin typeface="Calibri" panose="020F0502020204030204" pitchFamily="34" charset="0"/>
              </a:rPr>
              <a:t>Considerations</a:t>
            </a:r>
          </a:p>
          <a:p>
            <a:pPr marL="646510" indent="-342900"/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</a:rPr>
              <a:t>SWPPP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</a:rPr>
              <a:t> (Storm Water Pollution Prevention Plan) </a:t>
            </a:r>
          </a:p>
          <a:p>
            <a:pPr marL="646510" indent="-342900"/>
            <a:endParaRPr lang="en-US" sz="3200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marL="646510" indent="-342900"/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</a:rPr>
              <a:t>Projects over 1 acre</a:t>
            </a:r>
          </a:p>
          <a:p>
            <a:pPr marL="646510" indent="-342900"/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</a:rPr>
              <a:t>required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</a:rPr>
              <a:t>CGP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</a:p>
          <a:p>
            <a:pPr marL="646510" indent="-342900"/>
            <a:endParaRPr lang="en-US" sz="3200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marL="646510" indent="-342900"/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</a:rPr>
              <a:t>Site 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</a:rPr>
              <a:t>Assessment </a:t>
            </a:r>
            <a:endParaRPr lang="en-US" sz="3200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marL="871539" lvl="1" indent="-342900"/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</a:rPr>
              <a:t>Soils (soil stability) </a:t>
            </a:r>
          </a:p>
          <a:p>
            <a:pPr marL="871539" lvl="1" indent="-342900"/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</a:rPr>
              <a:t>Topographic review (how much water are we talking about – how steep is it?)</a:t>
            </a:r>
          </a:p>
          <a:p>
            <a:pPr marL="646510" indent="-342900"/>
            <a:endParaRPr lang="en-US" sz="3200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marL="646510" indent="-342900"/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</a:rPr>
              <a:t>Temporary or permanent structures</a:t>
            </a:r>
          </a:p>
          <a:p>
            <a:pPr marL="646510" indent="-342900"/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</a:rPr>
              <a:t>Development of the plan (best practices) </a:t>
            </a:r>
            <a:endParaRPr lang="en-US" sz="3200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marL="0" indent="0">
              <a:buNone/>
            </a:pPr>
            <a:endParaRPr lang="en-US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1074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1812" y="322730"/>
            <a:ext cx="6875034" cy="5803439"/>
          </a:xfrm>
        </p:spPr>
        <p:txBody>
          <a:bodyPr>
            <a:normAutofit fontScale="92500" lnSpcReduction="10000"/>
          </a:bodyPr>
          <a:lstStyle/>
          <a:p>
            <a:pPr marL="646510" indent="-342900"/>
            <a:endParaRPr lang="en-US" sz="3600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marL="646510" indent="-342900"/>
            <a:r>
              <a:rPr lang="en-US" sz="3600" dirty="0">
                <a:solidFill>
                  <a:schemeClr val="tx1"/>
                </a:solidFill>
                <a:latin typeface="Calibri" panose="020F0502020204030204" pitchFamily="34" charset="0"/>
              </a:rPr>
              <a:t>Perimeters</a:t>
            </a:r>
            <a:r>
              <a:rPr lang="en-US" sz="3600" dirty="0">
                <a:solidFill>
                  <a:schemeClr val="tx1"/>
                </a:solidFill>
                <a:latin typeface="Calibri" panose="020F0502020204030204" pitchFamily="34" charset="0"/>
              </a:rPr>
              <a:t>, berms, and trenches </a:t>
            </a:r>
            <a:endParaRPr lang="en-US" sz="3600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marL="871539" lvl="1" indent="-342900"/>
            <a:r>
              <a:rPr lang="en-US" sz="3600" dirty="0">
                <a:solidFill>
                  <a:schemeClr val="tx1"/>
                </a:solidFill>
                <a:latin typeface="Calibri" panose="020F0502020204030204" pitchFamily="34" charset="0"/>
              </a:rPr>
              <a:t>Straw bale barriers and rolls of containment boom</a:t>
            </a:r>
          </a:p>
          <a:p>
            <a:pPr marL="871539" lvl="1" indent="-342900"/>
            <a:r>
              <a:rPr lang="en-US" sz="3600" dirty="0">
                <a:solidFill>
                  <a:schemeClr val="tx1"/>
                </a:solidFill>
                <a:latin typeface="Calibri" panose="020F0502020204030204" pitchFamily="34" charset="0"/>
              </a:rPr>
              <a:t>Or permanent check dams </a:t>
            </a:r>
          </a:p>
          <a:p>
            <a:pPr marL="646510" indent="-342900"/>
            <a:endParaRPr lang="en-US" sz="3600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marL="646510" indent="-342900"/>
            <a:r>
              <a:rPr lang="en-US" sz="3600" dirty="0">
                <a:solidFill>
                  <a:schemeClr val="tx1"/>
                </a:solidFill>
                <a:latin typeface="Calibri" panose="020F0502020204030204" pitchFamily="34" charset="0"/>
              </a:rPr>
              <a:t>The direction of flow </a:t>
            </a:r>
          </a:p>
          <a:p>
            <a:pPr marL="646510" indent="-342900"/>
            <a:r>
              <a:rPr lang="en-US" sz="3600" dirty="0">
                <a:solidFill>
                  <a:schemeClr val="tx1"/>
                </a:solidFill>
                <a:latin typeface="Calibri" panose="020F0502020204030204" pitchFamily="34" charset="0"/>
              </a:rPr>
              <a:t>Reduction of velocity (sedimentation)</a:t>
            </a:r>
          </a:p>
          <a:p>
            <a:pPr marL="646510" indent="-342900"/>
            <a:r>
              <a:rPr lang="en-US" sz="3600" dirty="0">
                <a:solidFill>
                  <a:schemeClr val="tx1"/>
                </a:solidFill>
                <a:latin typeface="Calibri" panose="020F0502020204030204" pitchFamily="34" charset="0"/>
              </a:rPr>
              <a:t>Distribution of the water (infiltration)</a:t>
            </a:r>
          </a:p>
          <a:p>
            <a:pPr marL="646510" indent="-342900"/>
            <a:endParaRPr lang="en-US" dirty="0" smtClean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marL="646510" indent="-342900"/>
            <a:endParaRPr lang="en-US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marL="646510" indent="-342900"/>
            <a:endParaRPr lang="en-US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marL="646510" indent="-342900"/>
            <a:endParaRPr lang="en-US" dirty="0" smtClean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marL="646510" indent="-342900"/>
            <a:endParaRPr lang="en-US" dirty="0">
              <a:solidFill>
                <a:schemeClr val="tx1"/>
              </a:solidFill>
            </a:endParaRPr>
          </a:p>
          <a:p>
            <a:pPr marL="646510" indent="-342900"/>
            <a:endParaRPr lang="en-US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94612" y="508937"/>
            <a:ext cx="3003159" cy="220378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228012" y="2743200"/>
            <a:ext cx="249039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Caltrans Storm Water Quality Handbooks (2013) </a:t>
            </a:r>
          </a:p>
        </p:txBody>
      </p:sp>
    </p:spTree>
    <p:extLst>
      <p:ext uri="{BB962C8B-B14F-4D97-AF65-F5344CB8AC3E}">
        <p14:creationId xmlns:p14="http://schemas.microsoft.com/office/powerpoint/2010/main" val="3372846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UAF_2012">
  <a:themeElements>
    <a:clrScheme name="UAF colors">
      <a:dk1>
        <a:sysClr val="windowText" lastClr="000000"/>
      </a:dk1>
      <a:lt1>
        <a:sysClr val="window" lastClr="FFFFFF"/>
      </a:lt1>
      <a:dk2>
        <a:srgbClr val="236192"/>
      </a:dk2>
      <a:lt2>
        <a:srgbClr val="C7C9C7"/>
      </a:lt2>
      <a:accent1>
        <a:srgbClr val="236192"/>
      </a:accent1>
      <a:accent2>
        <a:srgbClr val="A6192E"/>
      </a:accent2>
      <a:accent3>
        <a:srgbClr val="719949"/>
      </a:accent3>
      <a:accent4>
        <a:srgbClr val="642667"/>
      </a:accent4>
      <a:accent5>
        <a:srgbClr val="007681"/>
      </a:accent5>
      <a:accent6>
        <a:srgbClr val="FFCD00"/>
      </a:accent6>
      <a:hlink>
        <a:srgbClr val="0000FF"/>
      </a:hlink>
      <a:folHlink>
        <a:srgbClr val="800080"/>
      </a:folHlink>
    </a:clrScheme>
    <a:fontScheme name="Revolution">
      <a:majorFont>
        <a:latin typeface="Trebuchet MS"/>
        <a:ea typeface=""/>
        <a:cs typeface=""/>
        <a:font script="Jpan" typeface="ＭＳ ゴシック"/>
      </a:majorFont>
      <a:minorFont>
        <a:latin typeface="Trebuchet MS"/>
        <a:ea typeface=""/>
        <a:cs typeface=""/>
        <a:font script="Jpan" typeface="ＭＳ 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Retrospect">
  <a:themeElements>
    <a:clrScheme name="Retrospect">
      <a:dk1>
        <a:sysClr val="windowText" lastClr="000000"/>
      </a:dk1>
      <a:lt1>
        <a:sysClr val="window" lastClr="FFFFFF"/>
      </a:lt1>
      <a:dk2>
        <a:srgbClr val="514949"/>
      </a:dk2>
      <a:lt2>
        <a:srgbClr val="E1E1DB"/>
      </a:lt2>
      <a:accent1>
        <a:srgbClr val="9DBFBE"/>
      </a:accent1>
      <a:accent2>
        <a:srgbClr val="DB8631"/>
      </a:accent2>
      <a:accent3>
        <a:srgbClr val="E3CC5A"/>
      </a:accent3>
      <a:accent4>
        <a:srgbClr val="ACADA8"/>
      </a:accent4>
      <a:accent5>
        <a:srgbClr val="927C61"/>
      </a:accent5>
      <a:accent6>
        <a:srgbClr val="B3B435"/>
      </a:accent6>
      <a:hlink>
        <a:srgbClr val="0000FF"/>
      </a:hlink>
      <a:folHlink>
        <a:srgbClr val="800080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243AF7DC-D15B-41C0-AE81-23980D1B9FC4}"/>
    </a:ext>
  </a:extLst>
</a:theme>
</file>

<file path=ppt/theme/theme3.xml><?xml version="1.0" encoding="utf-8"?>
<a:theme xmlns:a="http://schemas.openxmlformats.org/drawingml/2006/main" name="Office Theme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Century Gothic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7GrungeTextur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67000"/>
                <a:shade val="65000"/>
              </a:schemeClr>
              <a:schemeClr val="phClr">
                <a:tint val="10000"/>
                <a:satMod val="130000"/>
              </a:schemeClr>
            </a:duotone>
          </a:blip>
          <a:tile tx="0" ty="0" sx="60000" sy="59000" flip="none" algn="b"/>
        </a:blipFill>
        <a:blipFill rotWithShape="1">
          <a:blip xmlns:r="http://schemas.openxmlformats.org/officeDocument/2006/relationships" r:embed="rId1">
            <a:duotone>
              <a:schemeClr val="phClr">
                <a:shade val="30000"/>
                <a:satMod val="115000"/>
              </a:schemeClr>
              <a:schemeClr val="phClr">
                <a:tint val="34000"/>
              </a:schemeClr>
            </a:duotone>
          </a:blip>
          <a:tile tx="0" ty="0" sx="60000" sy="59000" flip="none" algn="b"/>
        </a:blipFill>
      </a:fillStyleLst>
      <a:lnStyleLst>
        <a:ln w="6350" cap="flat" cmpd="sng" algn="ctr">
          <a:solidFill>
            <a:schemeClr val="phClr">
              <a:tint val="7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Century Gothic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7GrungeTextur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67000"/>
                <a:shade val="65000"/>
              </a:schemeClr>
              <a:schemeClr val="phClr">
                <a:tint val="10000"/>
                <a:satMod val="130000"/>
              </a:schemeClr>
            </a:duotone>
          </a:blip>
          <a:tile tx="0" ty="0" sx="60000" sy="59000" flip="none" algn="b"/>
        </a:blipFill>
        <a:blipFill rotWithShape="1">
          <a:blip xmlns:r="http://schemas.openxmlformats.org/officeDocument/2006/relationships" r:embed="rId1">
            <a:duotone>
              <a:schemeClr val="phClr">
                <a:shade val="30000"/>
                <a:satMod val="115000"/>
              </a:schemeClr>
              <a:schemeClr val="phClr">
                <a:tint val="34000"/>
              </a:schemeClr>
            </a:duotone>
          </a:blip>
          <a:tile tx="0" ty="0" sx="60000" sy="59000" flip="none" algn="b"/>
        </a:blipFill>
      </a:fillStyleLst>
      <a:lnStyleLst>
        <a:ln w="6350" cap="flat" cmpd="sng" algn="ctr">
          <a:solidFill>
            <a:schemeClr val="phClr">
              <a:tint val="7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F98950B5-7B6B-4C28-8458-CAB8EA4CB24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448</Words>
  <Application>Microsoft Office PowerPoint</Application>
  <PresentationFormat>Custom</PresentationFormat>
  <Paragraphs>156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Arial</vt:lpstr>
      <vt:lpstr>Calibri</vt:lpstr>
      <vt:lpstr>Calibri Light</vt:lpstr>
      <vt:lpstr>Trebuchet MS</vt:lpstr>
      <vt:lpstr>UAF_2012</vt:lpstr>
      <vt:lpstr>Retrospect</vt:lpstr>
      <vt:lpstr>Cold Regions Construction Storm Water and Erosion Control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Questions &amp; Discussion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keywords/>
  <cp:lastModifiedBy/>
  <cp:revision>1</cp:revision>
  <dcterms:created xsi:type="dcterms:W3CDTF">2015-08-26T19:35:11Z</dcterms:created>
  <dcterms:modified xsi:type="dcterms:W3CDTF">2016-10-31T15:13:39Z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TC034605859991</vt:lpwstr>
  </property>
</Properties>
</file>